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42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4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72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11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19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9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62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3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15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4FEDA-4F3B-4647-84F6-16EBC5C142F5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5256C-5B08-401D-9427-992084BAB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66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27384" y="897280"/>
            <a:ext cx="9144000" cy="88385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Консультация для родителей.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1" y="2524836"/>
            <a:ext cx="6237026" cy="2224585"/>
          </a:xfrm>
        </p:spPr>
        <p:txBody>
          <a:bodyPr>
            <a:normAutofit lnSpcReduction="10000"/>
          </a:bodyPr>
          <a:lstStyle/>
          <a:p>
            <a:r>
              <a:rPr lang="ru-RU" sz="4000" dirty="0"/>
              <a:t>Как родители могут помочь </a:t>
            </a:r>
            <a:r>
              <a:rPr lang="ru-RU" sz="4000" dirty="0" smtClean="0"/>
              <a:t>своему ребёнку </a:t>
            </a:r>
            <a:r>
              <a:rPr lang="ru-RU" sz="4000" dirty="0"/>
              <a:t>преодолеть </a:t>
            </a:r>
            <a:r>
              <a:rPr lang="ru-RU" sz="4000" dirty="0" smtClean="0"/>
              <a:t>заикание.</a:t>
            </a:r>
            <a:endParaRPr lang="ru-RU" sz="4000" dirty="0"/>
          </a:p>
          <a:p>
            <a:r>
              <a:rPr lang="ru-RU" sz="4000" dirty="0"/>
              <a:t>                                         </a:t>
            </a:r>
          </a:p>
          <a:p>
            <a:endParaRPr lang="ru-RU" dirty="0"/>
          </a:p>
        </p:txBody>
      </p:sp>
      <p:pic>
        <p:nvPicPr>
          <p:cNvPr id="1026" name="Picture 2" descr="https://ds04.infourok.ru/uploads/ex/105a/00009911-823ed37a/hello_html_33234ef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26" y="3218994"/>
            <a:ext cx="4503761" cy="306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961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1445"/>
            <a:ext cx="10515600" cy="553551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Шумные и подвижные игры нужно свести к минимуму. Не следует перегружать детей обилием зрелищ (кино, театр, телевизор и пр.). Просмотр телепередач и мультфильмов (особенно страшных или с наличием агрессии) нужно ограничить или вовсе исключить.</a:t>
            </a:r>
          </a:p>
          <a:p>
            <a:r>
              <a:rPr lang="ru-RU" dirty="0" smtClean="0"/>
              <a:t> </a:t>
            </a:r>
            <a:r>
              <a:rPr lang="ru-RU" dirty="0"/>
              <a:t>Дети очень чувствительны к различным огорчениям, обидам, что часто и служит причиной ухудшения состояния заикающихся детей. Дети чутко реагируют на неполадки в семье, которые связаны с плохими взаимоотношениями родных. Всё это мешает улучшению речи, а подчас и значительно ухудшает её. К заикающимся детям нужно относиться ровно и внимательно.</a:t>
            </a:r>
          </a:p>
          <a:p>
            <a:r>
              <a:rPr lang="ru-RU" dirty="0" smtClean="0"/>
              <a:t> </a:t>
            </a:r>
            <a:r>
              <a:rPr lang="ru-RU" dirty="0"/>
              <a:t>При любых возникающих трудностях, вопросах, сомнениях родителям следует обращаться к логопеду, который занимается с их ребёнком.</a:t>
            </a:r>
          </a:p>
          <a:p>
            <a:pPr marL="0" indent="0">
              <a:buNone/>
            </a:pPr>
            <a:r>
              <a:rPr lang="ru-RU" dirty="0"/>
              <a:t>   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            </a:t>
            </a:r>
            <a:r>
              <a:rPr lang="ru-RU" i="1" dirty="0">
                <a:solidFill>
                  <a:srgbClr val="C00000"/>
                </a:solidFill>
              </a:rPr>
              <a:t>Только активное участие родителей в коррекционном процессе, </a:t>
            </a:r>
            <a:endParaRPr lang="ru-RU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C00000"/>
                </a:solidFill>
              </a:rPr>
              <a:t>           соблюдение    норм </a:t>
            </a:r>
            <a:r>
              <a:rPr lang="ru-RU" i="1" dirty="0">
                <a:solidFill>
                  <a:srgbClr val="C00000"/>
                </a:solidFill>
              </a:rPr>
              <a:t>и правил поведения с заикающимся ребёнком в </a:t>
            </a:r>
            <a:endParaRPr lang="ru-RU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C00000"/>
                </a:solidFill>
              </a:rPr>
              <a:t>         домашних </a:t>
            </a:r>
            <a:r>
              <a:rPr lang="ru-RU" i="1" dirty="0">
                <a:solidFill>
                  <a:srgbClr val="C00000"/>
                </a:solidFill>
              </a:rPr>
              <a:t>условиях позволят достичь большей положительной динамики </a:t>
            </a:r>
            <a:endParaRPr lang="ru-RU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C00000"/>
                </a:solidFill>
              </a:rPr>
              <a:t>                                    в </a:t>
            </a:r>
            <a:r>
              <a:rPr lang="ru-RU" i="1" dirty="0">
                <a:solidFill>
                  <a:srgbClr val="C00000"/>
                </a:solidFill>
              </a:rPr>
              <a:t>нормализации его речи.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4169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7104"/>
            <a:ext cx="10515600" cy="52898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Заикание </a:t>
            </a:r>
            <a:r>
              <a:rPr lang="ru-RU" dirty="0"/>
              <a:t>известно человеку, по-видимому, так же давно, как давно существует человеческая речь. </a:t>
            </a:r>
          </a:p>
          <a:p>
            <a:pPr marL="0" indent="0">
              <a:buNone/>
            </a:pPr>
            <a:r>
              <a:rPr lang="ru-RU" dirty="0"/>
              <a:t>  Течение заикания бывает постоянным или волнообразным, но чаще всего запинки появляются в наиболее ответственных, «трудных» ситуациях. Это, как правило, официальная обстановка, необходимость выступить перед аудиторией, ответить на уроке, экзамене, поговорить по телефону, ответить на неожиданный вопрос незнакомого человека или задать ему вопрос и многое другое.</a:t>
            </a:r>
          </a:p>
          <a:p>
            <a:pPr marL="0" indent="0">
              <a:buNone/>
            </a:pPr>
            <a:r>
              <a:rPr lang="ru-RU" dirty="0"/>
              <a:t>  Заикание в целом и его отдельные признаки отличаются непостоянством: они то усиливаются, то ослабевают на несколько дней, недель и даже месяцев.</a:t>
            </a:r>
          </a:p>
          <a:p>
            <a:pPr marL="0" indent="0">
              <a:buNone/>
            </a:pPr>
            <a:r>
              <a:rPr lang="ru-RU" dirty="0"/>
              <a:t>  Эффективность логопедических занятий с заикающимися детьми во многом определяется совместной работой медико-психолого-педагогического коллектива детского образовательного учреждения и родителей. Создание эмоционально-положительного контакта с логопедом, последовательное включение родителей в коррекционный процесс, развитие их умений самостоятельно использовать приёмы формирования плавности речи - основные компоненты работы.</a:t>
            </a:r>
          </a:p>
          <a:p>
            <a:pPr marL="0" indent="0">
              <a:buNone/>
            </a:pPr>
            <a:r>
              <a:rPr lang="ru-RU" dirty="0"/>
              <a:t>  Что же необходимо знать родителям заикающегося ребёнка? Родители должны понимать, что несмотря на различия в психолого-педагогических характеристиках заикающихся детей, существуют единые требования по организации их воспитания в домашних условиях.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44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05218"/>
            <a:ext cx="10515600" cy="53717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                           Памятка </a:t>
            </a:r>
            <a:r>
              <a:rPr lang="ru-RU" b="1" dirty="0"/>
              <a:t> родителям заикающихся детей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 Правильная организация общего и речевого режима ребёнка дома – важнейшее условие преодоления заикания.</a:t>
            </a:r>
          </a:p>
          <a:p>
            <a:pPr marL="0" indent="0">
              <a:buNone/>
            </a:pPr>
            <a:r>
              <a:rPr lang="ru-RU" b="1" dirty="0" smtClean="0"/>
              <a:t>                                                  Рекомендации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1) Необходимо нормализовать взаимоотношения семьи и заикающегося ребёнка, это  достигается:</a:t>
            </a:r>
          </a:p>
          <a:p>
            <a:pPr marL="0" indent="0">
              <a:buNone/>
            </a:pPr>
            <a:r>
              <a:rPr lang="ru-RU" dirty="0"/>
              <a:t>- общей спокойной, доброжелательной обстановкой;</a:t>
            </a:r>
          </a:p>
          <a:p>
            <a:pPr marL="0" indent="0">
              <a:buNone/>
            </a:pPr>
            <a:r>
              <a:rPr lang="ru-RU" dirty="0"/>
              <a:t>- отсутствием выяснений отношений между взрослыми, «взрослых» разговоров; ссор при ребёнке;</a:t>
            </a:r>
          </a:p>
          <a:p>
            <a:pPr marL="0" indent="0">
              <a:buNone/>
            </a:pPr>
            <a:r>
              <a:rPr lang="ru-RU" dirty="0"/>
              <a:t>- последовательностью требований взрослых к ребёнку;</a:t>
            </a:r>
          </a:p>
          <a:p>
            <a:pPr marL="0" indent="0">
              <a:buNone/>
            </a:pPr>
            <a:r>
              <a:rPr lang="ru-RU" dirty="0"/>
              <a:t>- учётом страхов ребёнка, его тревог.</a:t>
            </a:r>
          </a:p>
          <a:p>
            <a:pPr marL="0" indent="0">
              <a:buNone/>
            </a:pPr>
            <a:r>
              <a:rPr lang="ru-RU" dirty="0"/>
              <a:t>Заикающийся ребёнок не должен чувствовать себя ни ущербным, ни привилегированным. Родителям, в свою очередь, не нужно показывать своего волнения ребёнку, если он говорит с запинками, и стараться не произносить при ребёнке слово заикание.</a:t>
            </a:r>
          </a:p>
          <a:p>
            <a:pPr marL="0" indent="0">
              <a:buNone/>
            </a:pPr>
            <a:r>
              <a:rPr lang="ru-RU" dirty="0"/>
              <a:t>2) Необходимо правильно организовать домашний режим, для этого нужно:</a:t>
            </a:r>
          </a:p>
          <a:p>
            <a:pPr marL="0" indent="0">
              <a:buNone/>
            </a:pPr>
            <a:r>
              <a:rPr lang="ru-RU" dirty="0"/>
              <a:t>- выделить специальное время на выполнение заданий логопеда;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08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6979"/>
            <a:ext cx="10515600" cy="54399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- строго придерживаться рекомендаций детского врача, касающихся правильного питания и его регулярности, организации дневного и ночного сна;</a:t>
            </a:r>
          </a:p>
          <a:p>
            <a:pPr marL="0" indent="0">
              <a:buNone/>
            </a:pPr>
            <a:r>
              <a:rPr lang="ru-RU" dirty="0"/>
              <a:t>- ежедневно гулять с ребёнком;</a:t>
            </a:r>
          </a:p>
          <a:p>
            <a:pPr marL="0" indent="0">
              <a:buNone/>
            </a:pPr>
            <a:r>
              <a:rPr lang="ru-RU" dirty="0"/>
              <a:t>- ежедневно делать физическую зарядку;</a:t>
            </a:r>
          </a:p>
          <a:p>
            <a:pPr marL="0" indent="0">
              <a:buNone/>
            </a:pPr>
            <a:r>
              <a:rPr lang="ru-RU" dirty="0"/>
              <a:t>- избегать перегрузки ребёнка впечатлениями от зрелищных мероприятий (избегать положительных и отрицательных эмоций);</a:t>
            </a:r>
          </a:p>
          <a:p>
            <a:pPr marL="0" indent="0">
              <a:buNone/>
            </a:pPr>
            <a:r>
              <a:rPr lang="ru-RU" dirty="0"/>
              <a:t>- ограничить занятия такими видами спорта, которые связаны с большим физическим напряжением и носят соревновательный характер.</a:t>
            </a:r>
          </a:p>
          <a:p>
            <a:pPr marL="0" indent="0">
              <a:buNone/>
            </a:pPr>
            <a:r>
              <a:rPr lang="ru-RU" dirty="0"/>
              <a:t>3) Необходимо организовать специальный речевой режим, соблюдая следующие условия:</a:t>
            </a:r>
          </a:p>
          <a:p>
            <a:pPr marL="0" indent="0">
              <a:buNone/>
            </a:pPr>
            <a:r>
              <a:rPr lang="ru-RU" dirty="0"/>
              <a:t>- спокойная, неторопливая, выразительная речь родителей;</a:t>
            </a:r>
          </a:p>
          <a:p>
            <a:pPr marL="0" indent="0">
              <a:buNone/>
            </a:pPr>
            <a:r>
              <a:rPr lang="ru-RU" dirty="0"/>
              <a:t>- обязательное </a:t>
            </a:r>
            <a:r>
              <a:rPr lang="ru-RU" dirty="0" err="1"/>
              <a:t>дослушивание</a:t>
            </a:r>
            <a:r>
              <a:rPr lang="ru-RU" dirty="0"/>
              <a:t> речи ребёнка до конца (при возникновении запинок);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91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6161"/>
            <a:ext cx="10515600" cy="53308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-совместное </a:t>
            </a:r>
            <a:r>
              <a:rPr lang="ru-RU" dirty="0"/>
              <a:t>произношение слов и фраз, отражённое произношение;</a:t>
            </a:r>
          </a:p>
          <a:p>
            <a:pPr marL="0" indent="0">
              <a:buNone/>
            </a:pPr>
            <a:r>
              <a:rPr lang="ru-RU" dirty="0"/>
              <a:t>- выполнение движений с проговариванием слов, фраз (с мячом, прыжки и т.п.), </a:t>
            </a:r>
            <a:r>
              <a:rPr lang="ru-RU" dirty="0" err="1"/>
              <a:t>оречевление</a:t>
            </a:r>
            <a:r>
              <a:rPr lang="ru-RU" dirty="0"/>
              <a:t> движений в процессе выполнения какой-либо деятельности (например, при </a:t>
            </a:r>
            <a:r>
              <a:rPr lang="ru-RU" dirty="0" err="1"/>
              <a:t>изодеятельности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- как можно чаще заниматься пением;</a:t>
            </a:r>
          </a:p>
          <a:p>
            <a:pPr marL="0" indent="0">
              <a:buNone/>
            </a:pPr>
            <a:r>
              <a:rPr lang="ru-RU" dirty="0"/>
              <a:t>- читать любой ритмизированный текст (стихотворения, считалки);</a:t>
            </a:r>
          </a:p>
          <a:p>
            <a:pPr marL="0" indent="0">
              <a:buNone/>
            </a:pPr>
            <a:r>
              <a:rPr lang="ru-RU" dirty="0"/>
              <a:t>- выполнять дыхательные упражнения, которые ребёнок отрабатывает с логопедом (надувать шарики, дуть на воду, движущиеся предметы и т.п.);</a:t>
            </a:r>
          </a:p>
          <a:p>
            <a:pPr marL="0" indent="0">
              <a:buNone/>
            </a:pPr>
            <a:r>
              <a:rPr lang="ru-RU" dirty="0"/>
              <a:t>- создание щадящего речевого режима в течение недели (особенно в период обострения);</a:t>
            </a:r>
          </a:p>
          <a:p>
            <a:pPr marL="0" indent="0">
              <a:buNone/>
            </a:pPr>
            <a:r>
              <a:rPr lang="ru-RU" dirty="0"/>
              <a:t>- усвоение детьми речевых правил, которые также должны выполнять и взрослые.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03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9558"/>
            <a:ext cx="10515600" cy="561740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                    Пятнадцать </a:t>
            </a:r>
            <a:r>
              <a:rPr lang="ru-RU" b="1" dirty="0"/>
              <a:t>основных правил красивой речи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i="1" dirty="0"/>
              <a:t>Правило 1.</a:t>
            </a:r>
            <a:r>
              <a:rPr lang="ru-RU" dirty="0"/>
              <a:t> При разговоре придай телу удобную и свободную позу (мышцы шеи и плеч не напряжены, плечи отведены назад и располагаются на одном уровне).</a:t>
            </a:r>
          </a:p>
          <a:p>
            <a:pPr marL="0" indent="0">
              <a:buNone/>
            </a:pPr>
            <a:r>
              <a:rPr lang="ru-RU" i="1" dirty="0" smtClean="0"/>
              <a:t>Правило </a:t>
            </a:r>
            <a:r>
              <a:rPr lang="ru-RU" i="1" dirty="0"/>
              <a:t>2.</a:t>
            </a:r>
            <a:r>
              <a:rPr lang="ru-RU" dirty="0"/>
              <a:t> Во время речи держись естественно, смотри на собеседника.</a:t>
            </a:r>
          </a:p>
          <a:p>
            <a:pPr marL="0" indent="0">
              <a:buNone/>
            </a:pPr>
            <a:r>
              <a:rPr lang="ru-RU" i="1" dirty="0"/>
              <a:t>Правило 3. </a:t>
            </a:r>
            <a:r>
              <a:rPr lang="ru-RU" dirty="0"/>
              <a:t>Прежде чем начать говорить, подумай о том, что хочешь сказать.</a:t>
            </a:r>
          </a:p>
          <a:p>
            <a:pPr marL="0" indent="0">
              <a:buNone/>
            </a:pPr>
            <a:r>
              <a:rPr lang="ru-RU" i="1" dirty="0"/>
              <a:t>Правило 4.</a:t>
            </a:r>
            <a:r>
              <a:rPr lang="ru-RU" dirty="0"/>
              <a:t> Перед началом речи сделай вдох (при вдохе не поднимай плечи) и сразу начинай говорить на плавном выдохе, не торопясь, слитно.</a:t>
            </a:r>
          </a:p>
          <a:p>
            <a:pPr marL="0" indent="0">
              <a:buNone/>
            </a:pPr>
            <a:r>
              <a:rPr lang="ru-RU" i="1" dirty="0"/>
              <a:t>Правило 5.</a:t>
            </a:r>
            <a:r>
              <a:rPr lang="ru-RU" dirty="0"/>
              <a:t> Произноси гласные протяжно, чётко артикулируй их, делай на них голосовую опору.</a:t>
            </a:r>
          </a:p>
          <a:p>
            <a:pPr marL="0" indent="0">
              <a:buNone/>
            </a:pPr>
            <a:r>
              <a:rPr lang="ru-RU" i="1" dirty="0"/>
              <a:t>Правило 6</a:t>
            </a:r>
            <a:r>
              <a:rPr lang="ru-RU" dirty="0"/>
              <a:t>. Согласные произноси легко, свободно, не напрягаясь.</a:t>
            </a:r>
          </a:p>
          <a:p>
            <a:pPr marL="0" indent="0">
              <a:buNone/>
            </a:pPr>
            <a:r>
              <a:rPr lang="ru-RU" i="1" dirty="0"/>
              <a:t>Правило 7.</a:t>
            </a:r>
            <a:r>
              <a:rPr lang="ru-RU" dirty="0"/>
              <a:t> В каждом слове обязательно выделяй ударный гласный звук, произноси его громче и протяжнее остальных гласных.</a:t>
            </a:r>
          </a:p>
          <a:p>
            <a:pPr marL="0" indent="0">
              <a:buNone/>
            </a:pPr>
            <a:r>
              <a:rPr lang="ru-RU" i="1" dirty="0"/>
              <a:t>Правило 8</a:t>
            </a:r>
            <a:r>
              <a:rPr lang="ru-RU" dirty="0"/>
              <a:t>. Первое слово во фразе говори тихо, низким голосом, немного медленнее обычного.</a:t>
            </a:r>
          </a:p>
          <a:p>
            <a:pPr marL="0" indent="0">
              <a:buNone/>
            </a:pPr>
            <a:r>
              <a:rPr lang="ru-RU" i="1" dirty="0"/>
              <a:t>Правило 9.</a:t>
            </a:r>
            <a:r>
              <a:rPr lang="ru-RU" dirty="0"/>
              <a:t> Длинные предложения дели на смысловые отрезки. Все слова внутри отрезка и короткие предложения произноси слитно, как одно длинное слово.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20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6161"/>
            <a:ext cx="10515600" cy="533080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dirty="0"/>
              <a:t>Правило 10.</a:t>
            </a:r>
            <a:r>
              <a:rPr lang="ru-RU" dirty="0"/>
              <a:t> Чётко выдерживай паузу в конце предложения и между его смысловыми отрезками.</a:t>
            </a:r>
          </a:p>
          <a:p>
            <a:pPr marL="0" indent="0">
              <a:buNone/>
            </a:pPr>
            <a:r>
              <a:rPr lang="ru-RU" i="1" dirty="0"/>
              <a:t>Правило 11.</a:t>
            </a:r>
            <a:r>
              <a:rPr lang="ru-RU" dirty="0"/>
              <a:t> Говори громко, чётко, выразительно. Избегай монотонности.</a:t>
            </a:r>
          </a:p>
          <a:p>
            <a:pPr marL="0" indent="0">
              <a:buNone/>
            </a:pPr>
            <a:r>
              <a:rPr lang="ru-RU" i="1" dirty="0"/>
              <a:t>Правило 12</a:t>
            </a:r>
            <a:r>
              <a:rPr lang="ru-RU" dirty="0"/>
              <a:t>. Выдерживай ровный, умеренный темп и ритм речи. Говори уверенно и спокойно.</a:t>
            </a:r>
          </a:p>
          <a:p>
            <a:pPr marL="0" indent="0">
              <a:buNone/>
            </a:pPr>
            <a:r>
              <a:rPr lang="ru-RU" i="1" dirty="0"/>
              <a:t>Правило 13.</a:t>
            </a:r>
            <a:r>
              <a:rPr lang="ru-RU" dirty="0"/>
              <a:t> При неудачах остановись, успокойся и продолжай говорить  медленно, пока не почувствуешь уверенность в речи.</a:t>
            </a:r>
          </a:p>
          <a:p>
            <a:pPr marL="0" indent="0">
              <a:buNone/>
            </a:pPr>
            <a:r>
              <a:rPr lang="ru-RU" i="1" dirty="0"/>
              <a:t>Правило 14.</a:t>
            </a:r>
            <a:r>
              <a:rPr lang="ru-RU" dirty="0"/>
              <a:t> Постоянно контролируй себя: не делай лишних движений руками, ногами, головой, туловищем.</a:t>
            </a:r>
          </a:p>
          <a:p>
            <a:pPr marL="0" indent="0">
              <a:buNone/>
            </a:pPr>
            <a:r>
              <a:rPr lang="ru-RU" i="1" dirty="0"/>
              <a:t>Правило 15.</a:t>
            </a:r>
            <a:r>
              <a:rPr lang="ru-RU" dirty="0"/>
              <a:t> Не преодолевай напряжение дополнительным напряжением. При возникновении запинки не нужно ещё больше напрягать мускулатуру, так как это ведёт к увеличению длительности запинки и затрудняет процесс дальнейшего произношения.</a:t>
            </a:r>
          </a:p>
          <a:p>
            <a:pPr marL="0" indent="0">
              <a:buNone/>
            </a:pPr>
            <a:r>
              <a:rPr lang="ru-RU" dirty="0"/>
              <a:t>  Эти правила не сложны по формулировкам, но соблюдать их детям трудно. Для лучшего запоминания эти правила рекомендуется переписать на лист бумаги, повесить на видное место и выучить.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498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9684"/>
            <a:ext cx="10515600" cy="54672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         Некоторые </a:t>
            </a:r>
            <a:r>
              <a:rPr lang="ru-RU" b="1" dirty="0"/>
              <a:t>нюансы воспитания заикающегося ребёнка дома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 smtClean="0"/>
              <a:t>Неправильная </a:t>
            </a:r>
            <a:r>
              <a:rPr lang="ru-RU" dirty="0"/>
              <a:t>организация отдыха детей может повлечь за собой усиление заикания. Смена климатической зоны,  отдых с эмоциональным перенапряжением,  долгая  разлука с родителями  (особенно с матерью) нежелательны.</a:t>
            </a:r>
          </a:p>
          <a:p>
            <a:r>
              <a:rPr lang="ru-RU" dirty="0" smtClean="0"/>
              <a:t> </a:t>
            </a:r>
            <a:r>
              <a:rPr lang="ru-RU" dirty="0"/>
              <a:t>С началом логопедических занятий (в подготовительный период) основную роль играет режим ограничения речи. В это время нужно ограничить не только собственную речь ребёнка, но и обращённую к нему речь. Но ребёнок  ни в коем случае не должен почувствовать себя в изоляции.</a:t>
            </a:r>
          </a:p>
          <a:p>
            <a:r>
              <a:rPr lang="ru-RU" dirty="0" smtClean="0"/>
              <a:t> </a:t>
            </a:r>
            <a:r>
              <a:rPr lang="ru-RU" dirty="0"/>
              <a:t>Велико коррекционное воздействие музыки. Организуйте совместное с ребёнком прослушивание дома записи музыкальных произведений, спокойной, мелодичной, приятной музыки. Совместно с ребёнком пойте знакомые  песни с плавной мелодией и доступным текстом. Сделайте свою речь более напевной, некоторые обращения к ребёнку </a:t>
            </a:r>
            <a:r>
              <a:rPr lang="ru-RU" dirty="0" err="1"/>
              <a:t>пропевайте</a:t>
            </a:r>
            <a:r>
              <a:rPr lang="ru-RU" dirty="0"/>
              <a:t>, побуждая его делать то же самое и превращая это в игру.</a:t>
            </a:r>
          </a:p>
          <a:p>
            <a:r>
              <a:rPr lang="ru-RU" dirty="0" smtClean="0"/>
              <a:t> </a:t>
            </a:r>
            <a:r>
              <a:rPr lang="ru-RU" dirty="0"/>
              <a:t>При речевом общении с ребёнком стройте диалог с ним так, чтобы он мог ограничиваться односложными ответами, используя при необходимости сопряжено-отражённые формы речи.</a:t>
            </a:r>
          </a:p>
          <a:p>
            <a:r>
              <a:rPr lang="ru-RU" dirty="0" smtClean="0"/>
              <a:t> </a:t>
            </a:r>
            <a:r>
              <a:rPr lang="ru-RU" dirty="0"/>
              <a:t>Организовывать прогулки с ребёнком лучше в спокойном месте (например, в лесопарковой зоне).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16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60375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Для развития мелкой моторики рук родителям </a:t>
            </a:r>
            <a:r>
              <a:rPr lang="ru-RU" dirty="0" smtClean="0"/>
              <a:t>рекомендуется овладеть </a:t>
            </a:r>
            <a:r>
              <a:rPr lang="ru-RU" dirty="0"/>
              <a:t>массажем предплечий и кистей рук у детей, комплексом пассивной и активной гимнастики, завершающейся упражнениями на синхронизацию движений пальцев и речи.</a:t>
            </a:r>
          </a:p>
          <a:p>
            <a:pPr marL="0" indent="0">
              <a:buNone/>
            </a:pPr>
            <a:r>
              <a:rPr lang="ru-RU" dirty="0"/>
              <a:t>• Заикание не может быть устранено сразу. Продолжительность лечения бывает разная и зависит от формы заикания, запущенности и сопутствующих невротических симптомов. Часто заикание протекает волнообразно, то усиливаясь, то уменьшаясь. Обычно в начале логопедических занятий речь быстро улучшается, но достаточно небольшого травмирующего фактора и заикание может усилиться. Эти колебания в речи проявляются всё меньше и реже при выполнении всех указаний логопеда и врача. Поэтому родителям не следует приходить в отчаяние при возможном временном ухудшении. Но не следует также успокаиваться и бросать речевые занятия, если у ребёнка наблюдаются значительное улучшение речи.</a:t>
            </a:r>
          </a:p>
          <a:p>
            <a:pPr marL="0" indent="0">
              <a:buNone/>
            </a:pPr>
            <a:r>
              <a:rPr lang="ru-RU" dirty="0"/>
              <a:t>• Регулярный сон, еда, отдых должны проводиться в определённые часы.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9196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519</Words>
  <Application>Microsoft Office PowerPoint</Application>
  <PresentationFormat>Широкоэкранный</PresentationFormat>
  <Paragraphs>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Консультация для родителей.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родителелей.</dc:title>
  <dc:creator>Марина</dc:creator>
  <cp:lastModifiedBy>Марина</cp:lastModifiedBy>
  <cp:revision>4</cp:revision>
  <dcterms:created xsi:type="dcterms:W3CDTF">2018-11-07T08:02:03Z</dcterms:created>
  <dcterms:modified xsi:type="dcterms:W3CDTF">2023-01-21T07:31:49Z</dcterms:modified>
</cp:coreProperties>
</file>